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4"/>
  </p:notesMasterIdLst>
  <p:sldIdLst>
    <p:sldId id="305" r:id="rId2"/>
    <p:sldId id="256" r:id="rId3"/>
    <p:sldId id="312" r:id="rId4"/>
    <p:sldId id="311" r:id="rId5"/>
    <p:sldId id="291" r:id="rId6"/>
    <p:sldId id="315" r:id="rId7"/>
    <p:sldId id="314" r:id="rId8"/>
    <p:sldId id="298" r:id="rId9"/>
    <p:sldId id="299" r:id="rId10"/>
    <p:sldId id="300" r:id="rId11"/>
    <p:sldId id="287" r:id="rId12"/>
    <p:sldId id="292" r:id="rId13"/>
    <p:sldId id="284" r:id="rId14"/>
    <p:sldId id="309" r:id="rId15"/>
    <p:sldId id="308" r:id="rId16"/>
    <p:sldId id="263" r:id="rId17"/>
    <p:sldId id="294" r:id="rId18"/>
    <p:sldId id="310" r:id="rId19"/>
    <p:sldId id="316" r:id="rId20"/>
    <p:sldId id="302" r:id="rId21"/>
    <p:sldId id="307" r:id="rId22"/>
    <p:sldId id="273" r:id="rId23"/>
    <p:sldId id="301" r:id="rId24"/>
    <p:sldId id="288" r:id="rId25"/>
    <p:sldId id="289" r:id="rId26"/>
    <p:sldId id="303" r:id="rId27"/>
    <p:sldId id="313" r:id="rId28"/>
    <p:sldId id="274" r:id="rId29"/>
    <p:sldId id="275" r:id="rId30"/>
    <p:sldId id="276" r:id="rId31"/>
    <p:sldId id="277" r:id="rId32"/>
    <p:sldId id="282" r:id="rId33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3"/>
    <p:restoredTop sz="72388"/>
  </p:normalViewPr>
  <p:slideViewPr>
    <p:cSldViewPr snapToGrid="0" snapToObjects="1">
      <p:cViewPr varScale="1">
        <p:scale>
          <a:sx n="45" d="100"/>
          <a:sy n="45" d="100"/>
        </p:scale>
        <p:origin x="1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JavaScript/Reference/Operators/this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JavaScript/Reference/Operators/thi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Zie</a:t>
            </a:r>
            <a:r>
              <a:rPr lang="en-US" dirty="0"/>
              <a:t> </a:t>
            </a:r>
            <a:r>
              <a:rPr lang="en-US" dirty="0" err="1"/>
              <a:t>data.json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 test data!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Use ES6</a:t>
            </a:r>
            <a:r>
              <a:rPr lang="en-US" baseline="0" dirty="0"/>
              <a:t> </a:t>
            </a:r>
            <a:r>
              <a:rPr lang="en-US" dirty="0"/>
              <a:t>arrow</a:t>
            </a:r>
            <a:r>
              <a:rPr lang="en-US" baseline="0" dirty="0"/>
              <a:t> functions!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AXIOS?  = Op </a:t>
            </a:r>
            <a:r>
              <a:rPr lang="en-US" baseline="0" dirty="0" err="1"/>
              <a:t>async</a:t>
            </a:r>
            <a:r>
              <a:rPr lang="en-US" baseline="0" dirty="0"/>
              <a:t> </a:t>
            </a:r>
            <a:r>
              <a:rPr lang="en-US" baseline="0" dirty="0" err="1"/>
              <a:t>wijze</a:t>
            </a:r>
            <a:r>
              <a:rPr lang="en-US" baseline="0" dirty="0"/>
              <a:t> </a:t>
            </a:r>
            <a:r>
              <a:rPr lang="en-US" baseline="0" dirty="0" err="1"/>
              <a:t>ophalen</a:t>
            </a:r>
            <a:r>
              <a:rPr lang="en-US" baseline="0" dirty="0"/>
              <a:t> van data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 ES6</a:t>
            </a:r>
            <a:r>
              <a:rPr lang="en-US" baseline="0" dirty="0"/>
              <a:t> </a:t>
            </a:r>
            <a:r>
              <a:rPr lang="en-US" dirty="0"/>
              <a:t>arrow functions? Je </a:t>
            </a:r>
            <a:r>
              <a:rPr lang="en-US" dirty="0" err="1"/>
              <a:t>kan</a:t>
            </a:r>
            <a:r>
              <a:rPr lang="en-US" dirty="0"/>
              <a:t>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functionele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</a:t>
            </a:r>
            <a:r>
              <a:rPr lang="en-US" dirty="0" err="1"/>
              <a:t>programmeren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30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632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b="1" dirty="0"/>
              <a:t>Set</a:t>
            </a:r>
            <a:r>
              <a:rPr lang="en-US" b="1" baseline="0" dirty="0"/>
              <a:t> State!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Use</a:t>
            </a:r>
            <a:r>
              <a:rPr lang="en-US" baseline="0" dirty="0"/>
              <a:t> AXIOS: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Promise based HTTP client for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node.js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Use ES6</a:t>
            </a:r>
            <a:r>
              <a:rPr lang="en-US" baseline="0" dirty="0"/>
              <a:t> </a:t>
            </a:r>
            <a:r>
              <a:rPr lang="en-US" dirty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09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AXIOS?  = Op </a:t>
            </a:r>
            <a:r>
              <a:rPr lang="en-US" baseline="0" dirty="0" err="1"/>
              <a:t>async</a:t>
            </a:r>
            <a:r>
              <a:rPr lang="en-US" baseline="0" dirty="0"/>
              <a:t> </a:t>
            </a:r>
            <a:r>
              <a:rPr lang="en-US" baseline="0" dirty="0" err="1"/>
              <a:t>wijze</a:t>
            </a:r>
            <a:r>
              <a:rPr lang="en-US" baseline="0" dirty="0"/>
              <a:t> </a:t>
            </a:r>
            <a:r>
              <a:rPr lang="en-US" baseline="0" dirty="0" err="1"/>
              <a:t>ophalen</a:t>
            </a:r>
            <a:r>
              <a:rPr lang="en-US" baseline="0" dirty="0"/>
              <a:t> van data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 ES6</a:t>
            </a:r>
            <a:r>
              <a:rPr lang="en-US" baseline="0" dirty="0"/>
              <a:t> </a:t>
            </a:r>
            <a:r>
              <a:rPr lang="en-US" dirty="0"/>
              <a:t>arrow functions? Je </a:t>
            </a:r>
            <a:r>
              <a:rPr lang="en-US" dirty="0" err="1"/>
              <a:t>kan</a:t>
            </a:r>
            <a:r>
              <a:rPr lang="en-US" dirty="0"/>
              <a:t>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functionele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</a:t>
            </a:r>
            <a:r>
              <a:rPr lang="en-US" dirty="0" err="1"/>
              <a:t>programmeren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51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the selected ‘id’ of the book through ( </a:t>
            </a:r>
            <a:r>
              <a:rPr lang="en-US" sz="2400" dirty="0" err="1">
                <a:solidFill>
                  <a:srgbClr val="FFC000"/>
                </a:solidFill>
              </a:rPr>
              <a:t>his.props.match.params.</a:t>
            </a:r>
            <a:r>
              <a:rPr lang="en-US" sz="3200" dirty="0" err="1">
                <a:solidFill>
                  <a:srgbClr val="FF0000"/>
                </a:solidFill>
              </a:rPr>
              <a:t>id</a:t>
            </a:r>
            <a:r>
              <a:rPr lang="en-US" sz="3200" dirty="0">
                <a:solidFill>
                  <a:srgbClr val="FF0000"/>
                </a:solidFill>
              </a:rPr>
              <a:t> )</a:t>
            </a: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componentDidMount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(){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this.fetchBook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this.props.match.params.id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); 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Wingdings"/>
              </a:rPr>
              <a:t> 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pshrmn</a:t>
            </a:r>
            <a:r>
              <a:rPr lang="en-US" dirty="0"/>
              <a:t>/a-simple-react-router-v4-tutorial-7f23ff27adf</a:t>
            </a:r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:number part of the path /book/:number means that the part of the pathname that comes after /book/ will be captured and stored as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match.params.number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For example, the pathname /book/6 will generate a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params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 :</a:t>
            </a:r>
          </a:p>
          <a:p>
            <a:r>
              <a:rPr lang="en-US" dirty="0"/>
              <a:t>{ number: '6' } // note that the captured value is a string</a:t>
            </a:r>
          </a:p>
        </p:txBody>
      </p:sp>
    </p:spTree>
    <p:extLst>
      <p:ext uri="{BB962C8B-B14F-4D97-AF65-F5344CB8AC3E}">
        <p14:creationId xmlns:p14="http://schemas.microsoft.com/office/powerpoint/2010/main" val="1975613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34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63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4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Voorbeeld</a:t>
            </a:r>
            <a:r>
              <a:rPr lang="en-US" dirty="0"/>
              <a:t> </a:t>
            </a:r>
            <a:r>
              <a:rPr lang="en-US" dirty="0" err="1"/>
              <a:t>Whatsapp</a:t>
            </a:r>
            <a:r>
              <a:rPr lang="en-US" dirty="0"/>
              <a:t>. </a:t>
            </a:r>
            <a:r>
              <a:rPr lang="en-US" dirty="0" err="1"/>
              <a:t>Async</a:t>
            </a:r>
            <a:r>
              <a:rPr lang="en-US" dirty="0"/>
              <a:t> </a:t>
            </a:r>
            <a:r>
              <a:rPr lang="en-US" dirty="0" err="1"/>
              <a:t>communcatie</a:t>
            </a:r>
            <a:r>
              <a:rPr lang="en-US" baseline="0" dirty="0"/>
              <a:t> met messaging.</a:t>
            </a:r>
          </a:p>
          <a:p>
            <a:endParaRPr lang="en-US" baseline="0" dirty="0"/>
          </a:p>
          <a:p>
            <a:r>
              <a:rPr lang="en-US" baseline="0" dirty="0"/>
              <a:t>Why </a:t>
            </a:r>
            <a:r>
              <a:rPr lang="en-US" baseline="0" dirty="0" err="1"/>
              <a:t>Axios</a:t>
            </a:r>
            <a:r>
              <a:rPr lang="en-US" baseline="0" dirty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8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Use ES6</a:t>
            </a:r>
            <a:r>
              <a:rPr lang="en-US" baseline="0" dirty="0"/>
              <a:t> </a:t>
            </a:r>
            <a:r>
              <a:rPr lang="en-US" dirty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irbnb/javascript/tree/master/reac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pPr marL="180975" indent="0">
              <a:buNone/>
            </a:pPr>
            <a:endParaRPr lang="en-US" b="1" dirty="0"/>
          </a:p>
          <a:p>
            <a:pPr marL="180975" indent="0">
              <a:buNone/>
            </a:pPr>
            <a:endParaRPr lang="en-US" b="1" dirty="0"/>
          </a:p>
          <a:p>
            <a:pPr marL="180975" indent="0" algn="ctr">
              <a:buNone/>
            </a:pPr>
            <a:r>
              <a:rPr lang="en-US" b="1" dirty="0"/>
              <a:t>Building Tesla’s Battery Range Calculator</a:t>
            </a:r>
          </a:p>
          <a:p>
            <a:pPr marL="180975" indent="0" algn="ctr">
              <a:buNone/>
            </a:pPr>
            <a:r>
              <a:rPr lang="en-US" b="1" dirty="0"/>
              <a:t> with ReactJS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973" y="2487841"/>
            <a:ext cx="3559628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92D05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r>
              <a:rPr lang="nl-NL" b="1" dirty="0" err="1">
                <a:solidFill>
                  <a:schemeClr val="bg1"/>
                </a:solidFill>
              </a:rPr>
              <a:t>BookSearch</a:t>
            </a:r>
            <a:r>
              <a:rPr lang="nl-NL" b="1" dirty="0">
                <a:solidFill>
                  <a:schemeClr val="bg1"/>
                </a:solidFill>
              </a:rPr>
              <a:t> </a:t>
            </a:r>
            <a:r>
              <a:rPr lang="nl-NL" b="1" dirty="0" err="1">
                <a:solidFill>
                  <a:schemeClr val="bg1"/>
                </a:solidFill>
              </a:rPr>
              <a:t>and</a:t>
            </a:r>
            <a:r>
              <a:rPr lang="nl-NL" b="1" dirty="0">
                <a:solidFill>
                  <a:schemeClr val="bg1"/>
                </a:solidFill>
              </a:rPr>
              <a:t> </a:t>
            </a:r>
            <a:r>
              <a:rPr lang="nl-NL" b="1" dirty="0" err="1">
                <a:solidFill>
                  <a:schemeClr val="bg1"/>
                </a:solidFill>
              </a:rPr>
              <a:t>DashBoard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2607129"/>
            <a:ext cx="11099800" cy="670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91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04164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>
                <a:solidFill>
                  <a:schemeClr val="bg1"/>
                </a:solidFill>
              </a:rPr>
              <a:t>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fgeronde rechthoek 5"/>
          <p:cNvSpPr/>
          <p:nvPr/>
        </p:nvSpPr>
        <p:spPr>
          <a:xfrm>
            <a:off x="5342476" y="3946592"/>
            <a:ext cx="2284442" cy="7112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AppComponent</a:t>
            </a:r>
            <a:endParaRPr lang="nl-NL" dirty="0"/>
          </a:p>
        </p:txBody>
      </p:sp>
      <p:sp>
        <p:nvSpPr>
          <p:cNvPr id="6" name="Afgeronde rechthoek 10"/>
          <p:cNvSpPr/>
          <p:nvPr/>
        </p:nvSpPr>
        <p:spPr>
          <a:xfrm>
            <a:off x="8926238" y="5355213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BooksComponent</a:t>
            </a:r>
            <a:endParaRPr lang="nl-NL" dirty="0"/>
          </a:p>
        </p:txBody>
      </p:sp>
      <p:cxnSp>
        <p:nvCxnSpPr>
          <p:cNvPr id="7" name="Rechte verbindingslijn met pijl 11"/>
          <p:cNvCxnSpPr/>
          <p:nvPr/>
        </p:nvCxnSpPr>
        <p:spPr>
          <a:xfrm>
            <a:off x="7142365" y="4685429"/>
            <a:ext cx="2503080" cy="637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met pijl 12"/>
          <p:cNvCxnSpPr/>
          <p:nvPr/>
        </p:nvCxnSpPr>
        <p:spPr>
          <a:xfrm flipH="1">
            <a:off x="6453052" y="4717633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Afgeronde rechthoek 16"/>
          <p:cNvSpPr/>
          <p:nvPr/>
        </p:nvSpPr>
        <p:spPr>
          <a:xfrm>
            <a:off x="5360178" y="2563163"/>
            <a:ext cx="2284442" cy="7112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Index.html</a:t>
            </a:r>
          </a:p>
        </p:txBody>
      </p:sp>
      <p:sp>
        <p:nvSpPr>
          <p:cNvPr id="13" name="Afgeronde rechthoek 10"/>
          <p:cNvSpPr/>
          <p:nvPr/>
        </p:nvSpPr>
        <p:spPr>
          <a:xfrm>
            <a:off x="5385376" y="5355215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DashBoardComponent</a:t>
            </a:r>
            <a:endParaRPr lang="nl-NL" dirty="0"/>
          </a:p>
        </p:txBody>
      </p:sp>
      <p:cxnSp>
        <p:nvCxnSpPr>
          <p:cNvPr id="14" name="Rechte verbindingslijn met pijl 12"/>
          <p:cNvCxnSpPr/>
          <p:nvPr/>
        </p:nvCxnSpPr>
        <p:spPr>
          <a:xfrm flipH="1">
            <a:off x="3168939" y="4717633"/>
            <a:ext cx="2630204" cy="562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Afgeronde rechthoek 6"/>
          <p:cNvSpPr/>
          <p:nvPr/>
        </p:nvSpPr>
        <p:spPr>
          <a:xfrm>
            <a:off x="7142365" y="7292531"/>
            <a:ext cx="2467004" cy="6469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BookDetalsComponent</a:t>
            </a:r>
            <a:endParaRPr lang="nl-NL" dirty="0"/>
          </a:p>
        </p:txBody>
      </p:sp>
      <p:sp>
        <p:nvSpPr>
          <p:cNvPr id="16" name="Afgeronde rechthoek 10"/>
          <p:cNvSpPr/>
          <p:nvPr/>
        </p:nvSpPr>
        <p:spPr>
          <a:xfrm>
            <a:off x="2051915" y="5355214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BookSearchComponent</a:t>
            </a:r>
            <a:endParaRPr lang="nl-NL" dirty="0"/>
          </a:p>
        </p:txBody>
      </p:sp>
      <p:cxnSp>
        <p:nvCxnSpPr>
          <p:cNvPr id="24" name="Rechte verbindingslijn met pijl 12"/>
          <p:cNvCxnSpPr/>
          <p:nvPr/>
        </p:nvCxnSpPr>
        <p:spPr>
          <a:xfrm>
            <a:off x="6510751" y="6045113"/>
            <a:ext cx="1488068" cy="1077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met pijl 12"/>
          <p:cNvCxnSpPr/>
          <p:nvPr/>
        </p:nvCxnSpPr>
        <p:spPr>
          <a:xfrm flipH="1">
            <a:off x="6395698" y="3247064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26413" y="342150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props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66819" y="487525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props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393905" y="456747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props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723009" y="4642497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props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26413" y="617418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props</a:t>
            </a:r>
          </a:p>
        </p:txBody>
      </p:sp>
      <p:cxnSp>
        <p:nvCxnSpPr>
          <p:cNvPr id="20" name="Rechte verbindingslijn met pijl 12"/>
          <p:cNvCxnSpPr/>
          <p:nvPr/>
        </p:nvCxnSpPr>
        <p:spPr>
          <a:xfrm flipH="1">
            <a:off x="8709857" y="6094589"/>
            <a:ext cx="1333404" cy="1027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77703" y="62007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fgeronde rechthoek 10"/>
          <p:cNvSpPr/>
          <p:nvPr/>
        </p:nvSpPr>
        <p:spPr>
          <a:xfrm>
            <a:off x="952499" y="2590799"/>
            <a:ext cx="11099799" cy="61549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971734"/>
            <a:ext cx="11099799" cy="595186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46661" y="2971734"/>
            <a:ext cx="2111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000" b="1" dirty="0" err="1">
                <a:solidFill>
                  <a:srgbClr val="FF0000"/>
                </a:solidFill>
              </a:rPr>
              <a:t>AppComponent</a:t>
            </a:r>
            <a:endParaRPr lang="nl-NL" sz="2000" b="1" dirty="0">
              <a:solidFill>
                <a:srgbClr val="FF0000"/>
              </a:solidFill>
            </a:endParaRPr>
          </a:p>
        </p:txBody>
      </p:sp>
      <p:sp>
        <p:nvSpPr>
          <p:cNvPr id="14" name="Afgeronde rechthoek 10"/>
          <p:cNvSpPr/>
          <p:nvPr/>
        </p:nvSpPr>
        <p:spPr>
          <a:xfrm>
            <a:off x="1784555" y="4667264"/>
            <a:ext cx="9586451" cy="33411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/>
              <a:t>DasboardComponent</a:t>
            </a:r>
            <a:endParaRPr lang="nl-NL" sz="2000" dirty="0"/>
          </a:p>
        </p:txBody>
      </p:sp>
      <p:sp>
        <p:nvSpPr>
          <p:cNvPr id="15" name="Afgeronde rechthoek 10"/>
          <p:cNvSpPr/>
          <p:nvPr/>
        </p:nvSpPr>
        <p:spPr>
          <a:xfrm>
            <a:off x="1784555" y="3593248"/>
            <a:ext cx="9586451" cy="6312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BookSearchComponent</a:t>
            </a:r>
            <a:endParaRPr lang="nl-NL" sz="1800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952499" y="369926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>
                <a:solidFill>
                  <a:schemeClr val="bg1"/>
                </a:solidFill>
              </a:rPr>
              <a:t>based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67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Programming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8"/>
            <a:endParaRPr lang="en-US" dirty="0"/>
          </a:p>
          <a:p>
            <a:pPr lvl="8"/>
            <a:endParaRPr lang="en-US" dirty="0"/>
          </a:p>
          <a:p>
            <a:pPr marL="3736975" lvl="8" indent="0">
              <a:buNone/>
            </a:pPr>
            <a:r>
              <a:rPr lang="en-US" b="1" dirty="0">
                <a:solidFill>
                  <a:srgbClr val="FFFF00"/>
                </a:solidFill>
              </a:rPr>
              <a:t>Use AXIOS 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399" y="3371850"/>
            <a:ext cx="6858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3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Axios</a:t>
            </a:r>
            <a:r>
              <a:rPr lang="en-US" dirty="0"/>
              <a:t> Syntax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nl-NL" sz="4000" b="1" dirty="0" err="1">
                <a:solidFill>
                  <a:srgbClr val="92D050"/>
                </a:solidFill>
              </a:rPr>
              <a:t>axios.get</a:t>
            </a:r>
            <a:r>
              <a:rPr lang="nl-NL" sz="4000" b="1" dirty="0">
                <a:solidFill>
                  <a:srgbClr val="92D050"/>
                </a:solidFill>
              </a:rPr>
              <a:t>( ‘</a:t>
            </a:r>
            <a:r>
              <a:rPr lang="nl-NL" sz="4000" b="1" i="1" dirty="0">
                <a:solidFill>
                  <a:srgbClr val="00B050"/>
                </a:solidFill>
              </a:rPr>
              <a:t>http://</a:t>
            </a:r>
            <a:r>
              <a:rPr lang="nl-NL" sz="4000" b="1" i="1" dirty="0" err="1">
                <a:solidFill>
                  <a:srgbClr val="00B050"/>
                </a:solidFill>
              </a:rPr>
              <a:t>url</a:t>
            </a:r>
            <a:r>
              <a:rPr lang="mr-IN" sz="4000" b="1" i="1" dirty="0">
                <a:solidFill>
                  <a:srgbClr val="00B050"/>
                </a:solidFill>
              </a:rPr>
              <a:t>…</a:t>
            </a:r>
            <a:r>
              <a:rPr lang="nl-NL" sz="4000" b="1" dirty="0">
                <a:solidFill>
                  <a:srgbClr val="92D050"/>
                </a:solidFill>
              </a:rPr>
              <a:t>’ )</a:t>
            </a:r>
          </a:p>
          <a:p>
            <a:pPr marL="180975" indent="0" algn="ctr">
              <a:buNone/>
            </a:pPr>
            <a:r>
              <a:rPr lang="nl-NL" sz="4000" b="1" dirty="0">
                <a:solidFill>
                  <a:srgbClr val="FFFF00"/>
                </a:solidFill>
              </a:rPr>
              <a:t>.</a:t>
            </a:r>
            <a:r>
              <a:rPr lang="nl-NL" sz="4000" b="1" dirty="0" err="1">
                <a:solidFill>
                  <a:srgbClr val="FFFF00"/>
                </a:solidFill>
              </a:rPr>
              <a:t>then</a:t>
            </a:r>
            <a:r>
              <a:rPr lang="nl-NL" sz="4000" dirty="0"/>
              <a:t>(response </a:t>
            </a:r>
            <a:r>
              <a:rPr lang="nl-NL" sz="4000" dirty="0">
                <a:sym typeface="Wingdings"/>
              </a:rPr>
              <a:t>=&gt; </a:t>
            </a:r>
            <a:r>
              <a:rPr lang="nl-NL" sz="4000" dirty="0" err="1">
                <a:sym typeface="Wingdings"/>
              </a:rPr>
              <a:t>console.log</a:t>
            </a:r>
            <a:r>
              <a:rPr lang="nl-NL" sz="4000" dirty="0">
                <a:sym typeface="Wingdings"/>
              </a:rPr>
              <a:t>(response)</a:t>
            </a:r>
            <a:r>
              <a:rPr lang="nl-NL" sz="4000" dirty="0"/>
              <a:t>)</a:t>
            </a:r>
          </a:p>
          <a:p>
            <a:pPr marL="180975" indent="0" algn="ctr">
              <a:buNone/>
            </a:pPr>
            <a:r>
              <a:rPr lang="nl-NL" sz="4000" b="1" dirty="0">
                <a:solidFill>
                  <a:srgbClr val="FFFF00"/>
                </a:solidFill>
              </a:rPr>
              <a:t>.catch</a:t>
            </a:r>
            <a:r>
              <a:rPr lang="nl-NL" sz="4000" dirty="0"/>
              <a:t>(error =&gt; </a:t>
            </a:r>
            <a:r>
              <a:rPr lang="nl-NL" sz="4000" dirty="0" err="1"/>
              <a:t>console.log</a:t>
            </a:r>
            <a:r>
              <a:rPr lang="nl-NL" sz="4000" dirty="0"/>
              <a:t>(error))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69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292321" y="2576386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 err="1">
                <a:solidFill>
                  <a:schemeClr val="bg1"/>
                </a:solidFill>
              </a:rPr>
              <a:t>export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Dashboard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extends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React.Component</a:t>
            </a:r>
            <a:r>
              <a:rPr lang="de-DE" sz="1800" dirty="0">
                <a:solidFill>
                  <a:schemeClr val="bg1"/>
                </a:solidFill>
              </a:rPr>
              <a:t> {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constructor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super(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>
                <a:solidFill>
                  <a:schemeClr val="bg1"/>
                </a:solidFill>
              </a:rPr>
              <a:t>);</a:t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>
                <a:solidFill>
                  <a:srgbClr val="92D050"/>
                </a:solidFill>
              </a:rPr>
              <a:t> </a:t>
            </a:r>
            <a:r>
              <a:rPr lang="de-DE" sz="1800" b="1" dirty="0" err="1">
                <a:solidFill>
                  <a:srgbClr val="92D050"/>
                </a:solidFill>
              </a:rPr>
              <a:t>this.state</a:t>
            </a:r>
            <a:r>
              <a:rPr lang="de-DE" sz="1800" b="1" dirty="0">
                <a:solidFill>
                  <a:srgbClr val="92D050"/>
                </a:solidFill>
              </a:rPr>
              <a:t> =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    </a:t>
            </a:r>
            <a:r>
              <a:rPr lang="de-DE" sz="1800" dirty="0" err="1">
                <a:solidFill>
                  <a:srgbClr val="FFFF00"/>
                </a:solidFill>
              </a:rPr>
              <a:t>books</a:t>
            </a:r>
            <a:r>
              <a:rPr lang="de-DE" sz="1800" dirty="0">
                <a:solidFill>
                  <a:srgbClr val="FFFF00"/>
                </a:solidFill>
              </a:rPr>
              <a:t>: [‘book1’,’book2’]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 </a:t>
            </a:r>
            <a:r>
              <a:rPr lang="de-DE" sz="1800" b="1" dirty="0">
                <a:solidFill>
                  <a:srgbClr val="92D050"/>
                </a:solidFill>
              </a:rPr>
              <a:t>}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err="1">
                <a:solidFill>
                  <a:srgbClr val="FFC000"/>
                </a:solidFill>
              </a:rPr>
              <a:t>componentDidMount</a:t>
            </a:r>
            <a:r>
              <a:rPr lang="de-DE" sz="1800" b="1" dirty="0">
                <a:solidFill>
                  <a:srgbClr val="FFC000"/>
                </a:solidFill>
              </a:rPr>
              <a:t>(){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  </a:t>
            </a:r>
            <a:r>
              <a:rPr lang="de-DE" sz="1800" dirty="0">
                <a:solidFill>
                  <a:srgbClr val="EEE400"/>
                </a:solidFill>
              </a:rPr>
              <a:t>// </a:t>
            </a:r>
            <a:r>
              <a:rPr lang="de-DE" sz="1800" dirty="0" err="1">
                <a:solidFill>
                  <a:srgbClr val="EEE400"/>
                </a:solidFill>
              </a:rPr>
              <a:t>You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should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fetch</a:t>
            </a:r>
            <a:r>
              <a:rPr lang="de-DE" sz="1800" dirty="0">
                <a:solidFill>
                  <a:srgbClr val="EEE400"/>
                </a:solidFill>
              </a:rPr>
              <a:t> de 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from</a:t>
            </a:r>
            <a:r>
              <a:rPr lang="de-DE" sz="1800" dirty="0">
                <a:solidFill>
                  <a:srgbClr val="EEE400"/>
                </a:solidFill>
              </a:rPr>
              <a:t> http://localhost:5000/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rgbClr val="EEE400"/>
                </a:solidFill>
              </a:rPr>
              <a:t>      // </a:t>
            </a:r>
            <a:r>
              <a:rPr lang="de-DE" sz="1800" dirty="0" err="1">
                <a:solidFill>
                  <a:srgbClr val="EEE400"/>
                </a:solidFill>
              </a:rPr>
              <a:t>and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store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them</a:t>
            </a:r>
            <a:r>
              <a:rPr lang="de-DE" sz="1800" dirty="0">
                <a:solidFill>
                  <a:srgbClr val="EEE400"/>
                </a:solidFill>
              </a:rPr>
              <a:t> in </a:t>
            </a:r>
            <a:r>
              <a:rPr lang="de-DE" sz="1800" dirty="0" err="1">
                <a:solidFill>
                  <a:srgbClr val="EEE400"/>
                </a:solidFill>
              </a:rPr>
              <a:t>your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state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>
                <a:solidFill>
                  <a:srgbClr val="FFC000"/>
                </a:solidFill>
              </a:rPr>
              <a:t>}</a:t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rgbClr val="92D050"/>
                </a:solidFill>
              </a:rPr>
              <a:t>render</a:t>
            </a:r>
            <a:r>
              <a:rPr lang="de-DE" sz="1800" dirty="0">
                <a:solidFill>
                  <a:srgbClr val="92D050"/>
                </a:solidFill>
              </a:rPr>
              <a:t>() </a:t>
            </a:r>
            <a:r>
              <a:rPr lang="de-DE" sz="1800" dirty="0">
                <a:solidFill>
                  <a:schemeClr val="bg1"/>
                </a:solidFill>
              </a:rPr>
              <a:t>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return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</a:t>
            </a:r>
            <a:r>
              <a:rPr lang="de-DE" sz="1800" dirty="0">
                <a:solidFill>
                  <a:srgbClr val="FFC000"/>
                </a:solidFill>
              </a:rPr>
              <a:t>&lt;</a:t>
            </a:r>
            <a:r>
              <a:rPr lang="de-DE" sz="1800" dirty="0" err="1">
                <a:solidFill>
                  <a:srgbClr val="FFC000"/>
                </a:solidFill>
              </a:rPr>
              <a:t>BookSearch</a:t>
            </a:r>
            <a:r>
              <a:rPr lang="de-DE" sz="1800" dirty="0">
                <a:solidFill>
                  <a:srgbClr val="FFC000"/>
                </a:solidFill>
              </a:rPr>
              <a:t> /&gt;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 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</a:t>
            </a:r>
            <a:r>
              <a:rPr lang="de-DE" sz="1800" dirty="0">
                <a:solidFill>
                  <a:srgbClr val="FFFF00"/>
                </a:solidFill>
              </a:rPr>
              <a:t>   </a:t>
            </a:r>
            <a:r>
              <a:rPr lang="de-DE" sz="1800" dirty="0">
                <a:solidFill>
                  <a:srgbClr val="FF0000"/>
                </a:solidFill>
              </a:rPr>
              <a:t>	{ </a:t>
            </a:r>
            <a:r>
              <a:rPr lang="de-DE" sz="1800" dirty="0" err="1">
                <a:solidFill>
                  <a:srgbClr val="FFFF00"/>
                </a:solidFill>
              </a:rPr>
              <a:t>this.state.books.</a:t>
            </a:r>
            <a:r>
              <a:rPr lang="de-DE" sz="18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map</a:t>
            </a:r>
            <a:r>
              <a:rPr lang="de-DE" sz="1800" dirty="0">
                <a:solidFill>
                  <a:srgbClr val="FFFF00"/>
                </a:solidFill>
              </a:rPr>
              <a:t>(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 </a:t>
            </a:r>
            <a:r>
              <a:rPr lang="de-DE" sz="1800" dirty="0">
                <a:solidFill>
                  <a:srgbClr val="FF0000"/>
                </a:solidFill>
              </a:rPr>
              <a:t>=&gt;</a:t>
            </a:r>
            <a:r>
              <a:rPr lang="de-DE" sz="1800" dirty="0">
                <a:solidFill>
                  <a:srgbClr val="FFFF00"/>
                </a:solidFill>
              </a:rPr>
              <a:t> (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      	&lt;h4&gt;{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}&lt;/h4&gt;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	)) </a:t>
            </a:r>
            <a:r>
              <a:rPr lang="de-DE" sz="1800" dirty="0">
                <a:solidFill>
                  <a:srgbClr val="FF0000"/>
                </a:solidFill>
              </a:rPr>
              <a:t>}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}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08743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302593" y="2613760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600" dirty="0" err="1">
                <a:solidFill>
                  <a:schemeClr val="bg1"/>
                </a:solidFill>
              </a:rPr>
              <a:t>export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class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b="1" dirty="0">
                <a:solidFill>
                  <a:schemeClr val="bg1"/>
                </a:solidFill>
              </a:rPr>
              <a:t>Dashboard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extends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React.Component</a:t>
            </a:r>
            <a:r>
              <a:rPr lang="de-DE" sz="1600" dirty="0">
                <a:solidFill>
                  <a:schemeClr val="bg1"/>
                </a:solidFill>
              </a:rPr>
              <a:t> {</a:t>
            </a:r>
          </a:p>
          <a:p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</a:t>
            </a:r>
            <a:r>
              <a:rPr lang="de-DE" sz="1600" dirty="0" err="1">
                <a:solidFill>
                  <a:schemeClr val="bg1"/>
                </a:solidFill>
              </a:rPr>
              <a:t>constructor</a:t>
            </a:r>
            <a:r>
              <a:rPr lang="de-DE" sz="1600" dirty="0">
                <a:solidFill>
                  <a:schemeClr val="bg1"/>
                </a:solidFill>
              </a:rPr>
              <a:t>(</a:t>
            </a:r>
            <a:r>
              <a:rPr lang="de-DE" sz="1600" dirty="0" err="1">
                <a:solidFill>
                  <a:schemeClr val="bg1"/>
                </a:solidFill>
              </a:rPr>
              <a:t>props</a:t>
            </a:r>
            <a:r>
              <a:rPr lang="de-DE" sz="16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super(</a:t>
            </a:r>
            <a:r>
              <a:rPr lang="de-DE" sz="1600" dirty="0" err="1">
                <a:solidFill>
                  <a:schemeClr val="bg1"/>
                </a:solidFill>
              </a:rPr>
              <a:t>props</a:t>
            </a:r>
            <a:r>
              <a:rPr lang="de-DE" sz="1600" dirty="0">
                <a:solidFill>
                  <a:schemeClr val="bg1"/>
                </a:solidFill>
              </a:rPr>
              <a:t>);</a:t>
            </a:r>
            <a:br>
              <a:rPr lang="de-DE" sz="1600" dirty="0">
                <a:solidFill>
                  <a:schemeClr val="bg1"/>
                </a:solidFill>
              </a:rPr>
            </a:b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  </a:t>
            </a:r>
            <a:r>
              <a:rPr lang="de-DE" sz="1600" dirty="0" err="1">
                <a:solidFill>
                  <a:srgbClr val="92D050"/>
                </a:solidFill>
              </a:rPr>
              <a:t>this.state</a:t>
            </a:r>
            <a:r>
              <a:rPr lang="de-DE" sz="1600" dirty="0">
                <a:solidFill>
                  <a:schemeClr val="bg1"/>
                </a:solidFill>
              </a:rPr>
              <a:t> = {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</a:t>
            </a:r>
            <a:r>
              <a:rPr lang="de-DE" sz="1600" dirty="0" err="1">
                <a:solidFill>
                  <a:schemeClr val="bg1"/>
                </a:solidFill>
              </a:rPr>
              <a:t>books</a:t>
            </a:r>
            <a:r>
              <a:rPr lang="de-DE" sz="1600" dirty="0">
                <a:solidFill>
                  <a:schemeClr val="bg1"/>
                </a:solidFill>
              </a:rPr>
              <a:t>: [ ]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</a:t>
            </a:r>
            <a:r>
              <a:rPr lang="de-DE" sz="1600" dirty="0">
                <a:solidFill>
                  <a:srgbClr val="92D050"/>
                </a:solidFill>
              </a:rPr>
              <a:t>}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}</a:t>
            </a:r>
            <a:br>
              <a:rPr lang="de-DE" sz="1600" dirty="0">
                <a:solidFill>
                  <a:schemeClr val="bg1"/>
                </a:solidFill>
              </a:rPr>
            </a:b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rgbClr val="FF0000"/>
                </a:solidFill>
              </a:rPr>
              <a:t>  </a:t>
            </a:r>
            <a:r>
              <a:rPr lang="de-DE" sz="1600" b="1" dirty="0" err="1">
                <a:solidFill>
                  <a:srgbClr val="FFC000"/>
                </a:solidFill>
              </a:rPr>
              <a:t>componentDidMount</a:t>
            </a:r>
            <a:r>
              <a:rPr lang="de-DE" sz="1600" b="1" dirty="0">
                <a:solidFill>
                  <a:srgbClr val="FFC000"/>
                </a:solidFill>
              </a:rPr>
              <a:t>() {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</a:t>
            </a:r>
            <a:r>
              <a:rPr lang="de-DE" sz="1800" dirty="0">
                <a:solidFill>
                  <a:srgbClr val="92D050"/>
                </a:solidFill>
              </a:rPr>
              <a:t>     </a:t>
            </a:r>
            <a:r>
              <a:rPr lang="de-DE" sz="2000" b="1" dirty="0" err="1">
                <a:solidFill>
                  <a:srgbClr val="92D050"/>
                </a:solidFill>
              </a:rPr>
              <a:t>axios.get</a:t>
            </a:r>
            <a:r>
              <a:rPr lang="de-DE" sz="1600" dirty="0">
                <a:solidFill>
                  <a:schemeClr val="bg1"/>
                </a:solidFill>
              </a:rPr>
              <a:t>(</a:t>
            </a:r>
            <a:r>
              <a:rPr lang="de-DE" sz="1600" dirty="0">
                <a:solidFill>
                  <a:srgbClr val="00B050"/>
                </a:solidFill>
              </a:rPr>
              <a:t>"http://localhost:5000/</a:t>
            </a:r>
            <a:r>
              <a:rPr lang="de-DE" sz="1600" dirty="0" err="1">
                <a:solidFill>
                  <a:srgbClr val="00B050"/>
                </a:solidFill>
              </a:rPr>
              <a:t>books</a:t>
            </a:r>
            <a:r>
              <a:rPr lang="de-DE" sz="1600" dirty="0">
                <a:solidFill>
                  <a:srgbClr val="00B050"/>
                </a:solidFill>
              </a:rPr>
              <a:t>"</a:t>
            </a:r>
            <a:r>
              <a:rPr lang="de-DE" sz="1600" dirty="0">
                <a:solidFill>
                  <a:srgbClr val="92D050"/>
                </a:solidFill>
              </a:rPr>
              <a:t>)</a:t>
            </a:r>
          </a:p>
          <a:p>
            <a:r>
              <a:rPr lang="de-DE" sz="1600" dirty="0">
                <a:solidFill>
                  <a:schemeClr val="bg1"/>
                </a:solidFill>
              </a:rPr>
              <a:t>            .</a:t>
            </a:r>
            <a:r>
              <a:rPr lang="de-DE" sz="1600" b="1" dirty="0" err="1">
                <a:solidFill>
                  <a:srgbClr val="FFFF00"/>
                </a:solidFill>
              </a:rPr>
              <a:t>then</a:t>
            </a:r>
            <a:r>
              <a:rPr lang="de-DE" sz="1600" dirty="0">
                <a:solidFill>
                  <a:schemeClr val="bg1"/>
                </a:solidFill>
              </a:rPr>
              <a:t>((</a:t>
            </a:r>
            <a:r>
              <a:rPr lang="de-DE" sz="1600" dirty="0" err="1">
                <a:solidFill>
                  <a:schemeClr val="bg1"/>
                </a:solidFill>
              </a:rPr>
              <a:t>response</a:t>
            </a:r>
            <a:r>
              <a:rPr lang="de-DE" sz="1600" dirty="0">
                <a:solidFill>
                  <a:schemeClr val="bg1"/>
                </a:solidFill>
              </a:rPr>
              <a:t>) =&gt; {</a:t>
            </a:r>
          </a:p>
          <a:p>
            <a:pPr lvl="2"/>
            <a:r>
              <a:rPr lang="de-DE" sz="1600" dirty="0">
                <a:solidFill>
                  <a:schemeClr val="bg1"/>
                </a:solidFill>
              </a:rPr>
              <a:t>	</a:t>
            </a:r>
            <a:r>
              <a:rPr lang="de-DE" sz="1600" dirty="0">
                <a:solidFill>
                  <a:srgbClr val="92D050"/>
                </a:solidFill>
              </a:rPr>
              <a:t>  </a:t>
            </a:r>
            <a:r>
              <a:rPr lang="de-DE" sz="1600" b="1" dirty="0" err="1">
                <a:solidFill>
                  <a:srgbClr val="92D050"/>
                </a:solidFill>
              </a:rPr>
              <a:t>this.setState</a:t>
            </a:r>
            <a:r>
              <a:rPr lang="de-DE" sz="1600" b="1" dirty="0">
                <a:solidFill>
                  <a:srgbClr val="92D050"/>
                </a:solidFill>
              </a:rPr>
              <a:t>({</a:t>
            </a:r>
          </a:p>
          <a:p>
            <a:pPr lvl="2"/>
            <a:r>
              <a:rPr lang="de-DE" sz="1600" dirty="0">
                <a:solidFill>
                  <a:srgbClr val="FFC000"/>
                </a:solidFill>
              </a:rPr>
              <a:t>	</a:t>
            </a:r>
            <a:r>
              <a:rPr lang="de-DE" sz="1600" b="1" dirty="0">
                <a:solidFill>
                  <a:srgbClr val="FFC000"/>
                </a:solidFill>
              </a:rPr>
              <a:t>	</a:t>
            </a:r>
            <a:r>
              <a:rPr lang="de-DE" sz="1600" b="1" dirty="0" err="1">
                <a:solidFill>
                  <a:srgbClr val="FFC000"/>
                </a:solidFill>
              </a:rPr>
              <a:t>books</a:t>
            </a:r>
            <a:r>
              <a:rPr lang="de-DE" sz="1600" b="1" dirty="0">
                <a:solidFill>
                  <a:srgbClr val="FFC000"/>
                </a:solidFill>
              </a:rPr>
              <a:t>: </a:t>
            </a:r>
            <a:r>
              <a:rPr lang="de-DE" sz="1600" b="1" dirty="0" err="1">
                <a:solidFill>
                  <a:srgbClr val="FFC000"/>
                </a:solidFill>
              </a:rPr>
              <a:t>response.data</a:t>
            </a:r>
            <a:endParaRPr lang="de-DE" sz="1600" b="1" dirty="0">
              <a:solidFill>
                <a:srgbClr val="FFC000"/>
              </a:solidFill>
            </a:endParaRPr>
          </a:p>
          <a:p>
            <a:pPr lvl="2"/>
            <a:r>
              <a:rPr lang="de-DE" sz="1600" b="1" dirty="0">
                <a:solidFill>
                  <a:srgbClr val="FFC000"/>
                </a:solidFill>
              </a:rPr>
              <a:t>	</a:t>
            </a:r>
            <a:r>
              <a:rPr lang="de-DE" sz="1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</a:t>
            </a:r>
            <a:r>
              <a:rPr lang="de-DE" sz="1600" b="1" dirty="0">
                <a:solidFill>
                  <a:srgbClr val="92D050"/>
                </a:solidFill>
              </a:rPr>
              <a:t>})</a:t>
            </a:r>
          </a:p>
          <a:p>
            <a:r>
              <a:rPr lang="de-DE" sz="1600" dirty="0">
                <a:solidFill>
                  <a:schemeClr val="bg1"/>
                </a:solidFill>
              </a:rPr>
              <a:t>        </a:t>
            </a:r>
            <a:r>
              <a:rPr lang="de-DE" sz="1600" dirty="0">
                <a:solidFill>
                  <a:srgbClr val="92D050"/>
                </a:solidFill>
              </a:rPr>
              <a:t>});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}</a:t>
            </a:r>
          </a:p>
          <a:p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</a:t>
            </a:r>
            <a:r>
              <a:rPr lang="de-DE" sz="1600" dirty="0" err="1">
                <a:solidFill>
                  <a:srgbClr val="92D050"/>
                </a:solidFill>
              </a:rPr>
              <a:t>render</a:t>
            </a:r>
            <a:r>
              <a:rPr lang="de-DE" sz="1600" dirty="0">
                <a:solidFill>
                  <a:srgbClr val="92D050"/>
                </a:solidFill>
              </a:rPr>
              <a:t>()</a:t>
            </a:r>
            <a:r>
              <a:rPr lang="de-DE" sz="1600" dirty="0">
                <a:solidFill>
                  <a:schemeClr val="bg1"/>
                </a:solidFill>
              </a:rPr>
              <a:t> {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</a:t>
            </a:r>
            <a:r>
              <a:rPr lang="de-DE" sz="1600" dirty="0" err="1">
                <a:solidFill>
                  <a:schemeClr val="bg1"/>
                </a:solidFill>
              </a:rPr>
              <a:t>return</a:t>
            </a:r>
            <a:r>
              <a:rPr lang="de-DE" sz="1600" dirty="0">
                <a:solidFill>
                  <a:schemeClr val="bg1"/>
                </a:solidFill>
              </a:rPr>
              <a:t> (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  </a:t>
            </a:r>
            <a:r>
              <a:rPr lang="de-DE" sz="1600" dirty="0">
                <a:solidFill>
                  <a:srgbClr val="FFC000"/>
                </a:solidFill>
              </a:rPr>
              <a:t>  &lt;</a:t>
            </a:r>
            <a:r>
              <a:rPr lang="de-DE" sz="1600" dirty="0" err="1">
                <a:solidFill>
                  <a:srgbClr val="FFC000"/>
                </a:solidFill>
              </a:rPr>
              <a:t>BookSearch</a:t>
            </a:r>
            <a:r>
              <a:rPr lang="de-DE" sz="1600" dirty="0">
                <a:solidFill>
                  <a:srgbClr val="FFC000"/>
                </a:solidFill>
              </a:rPr>
              <a:t> /&gt;</a:t>
            </a:r>
          </a:p>
          <a:p>
            <a:pPr lvl="2"/>
            <a:r>
              <a:rPr lang="de-DE" sz="1600" dirty="0">
                <a:solidFill>
                  <a:srgbClr val="FFC000"/>
                </a:solidFill>
              </a:rPr>
              <a:t>         	 </a:t>
            </a:r>
            <a:r>
              <a:rPr lang="de-DE" sz="1600" dirty="0">
                <a:solidFill>
                  <a:srgbClr val="FF0000"/>
                </a:solidFill>
              </a:rPr>
              <a:t>{ </a:t>
            </a:r>
            <a:r>
              <a:rPr lang="de-DE" sz="1600" dirty="0">
                <a:solidFill>
                  <a:srgbClr val="FFFF00"/>
                </a:solidFill>
              </a:rPr>
              <a:t> </a:t>
            </a:r>
            <a:r>
              <a:rPr lang="de-DE" sz="1600" dirty="0" err="1">
                <a:solidFill>
                  <a:srgbClr val="FFFF00"/>
                </a:solidFill>
              </a:rPr>
              <a:t>this.state.books.</a:t>
            </a:r>
            <a:r>
              <a:rPr lang="de-DE" sz="16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map</a:t>
            </a:r>
            <a:r>
              <a:rPr lang="de-DE" sz="1600" dirty="0">
                <a:solidFill>
                  <a:srgbClr val="FFFF00"/>
                </a:solidFill>
              </a:rPr>
              <a:t>(</a:t>
            </a:r>
            <a:r>
              <a:rPr lang="de-DE" sz="1600" dirty="0" err="1">
                <a:solidFill>
                  <a:srgbClr val="FFFF00"/>
                </a:solidFill>
              </a:rPr>
              <a:t>book</a:t>
            </a:r>
            <a:r>
              <a:rPr lang="de-DE" sz="1600" dirty="0">
                <a:solidFill>
                  <a:srgbClr val="FFFF00"/>
                </a:solidFill>
              </a:rPr>
              <a:t> </a:t>
            </a:r>
            <a:r>
              <a:rPr lang="de-DE" sz="1600" dirty="0">
                <a:solidFill>
                  <a:srgbClr val="92D050"/>
                </a:solidFill>
              </a:rPr>
              <a:t>=&gt;</a:t>
            </a:r>
            <a:r>
              <a:rPr lang="de-DE" sz="1600" dirty="0">
                <a:solidFill>
                  <a:srgbClr val="FFFF00"/>
                </a:solidFill>
              </a:rPr>
              <a:t> (</a:t>
            </a:r>
          </a:p>
          <a:p>
            <a:pPr lvl="2"/>
            <a:r>
              <a:rPr lang="de-DE" sz="1600" dirty="0">
                <a:solidFill>
                  <a:srgbClr val="FFFF00"/>
                </a:solidFill>
              </a:rPr>
              <a:t>               		 &lt;h4&gt;{</a:t>
            </a:r>
            <a:r>
              <a:rPr lang="de-DE" sz="1600" dirty="0" err="1">
                <a:solidFill>
                  <a:srgbClr val="FFFF00"/>
                </a:solidFill>
              </a:rPr>
              <a:t>book.title</a:t>
            </a:r>
            <a:r>
              <a:rPr lang="de-DE" sz="1600" dirty="0">
                <a:solidFill>
                  <a:srgbClr val="FFFF00"/>
                </a:solidFill>
              </a:rPr>
              <a:t>}&lt;/h4&gt;</a:t>
            </a:r>
          </a:p>
          <a:p>
            <a:pPr lvl="2"/>
            <a:r>
              <a:rPr lang="de-DE" sz="1600" dirty="0">
                <a:solidFill>
                  <a:srgbClr val="FFFF00"/>
                </a:solidFill>
              </a:rPr>
              <a:t>         	 ))  </a:t>
            </a:r>
            <a:r>
              <a:rPr lang="de-DE" sz="1600" dirty="0">
                <a:solidFill>
                  <a:srgbClr val="FF0000"/>
                </a:solidFill>
              </a:rPr>
              <a:t>}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6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0440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Axios</a:t>
            </a:r>
            <a:r>
              <a:rPr lang="en-US" dirty="0"/>
              <a:t> Syntax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4340" y="2611120"/>
            <a:ext cx="11898086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3200" b="1" dirty="0" err="1">
                <a:solidFill>
                  <a:srgbClr val="92D050"/>
                </a:solidFill>
              </a:rPr>
              <a:t>axios.get</a:t>
            </a:r>
            <a:r>
              <a:rPr lang="en-US" sz="3200" dirty="0">
                <a:solidFill>
                  <a:srgbClr val="92D050"/>
                </a:solidFill>
              </a:rPr>
              <a:t>(</a:t>
            </a:r>
            <a:r>
              <a:rPr lang="en-US" sz="3200" dirty="0">
                <a:solidFill>
                  <a:srgbClr val="00B050"/>
                </a:solidFill>
              </a:rPr>
              <a:t>"http://localhost:5000/books</a:t>
            </a:r>
            <a:r>
              <a:rPr lang="en-US" sz="3200" dirty="0">
                <a:solidFill>
                  <a:srgbClr val="92D050"/>
                </a:solidFill>
              </a:rPr>
              <a:t>)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           .</a:t>
            </a:r>
            <a:r>
              <a:rPr lang="en-US" sz="3200" b="1" dirty="0">
                <a:solidFill>
                  <a:srgbClr val="FFFF00"/>
                </a:solidFill>
              </a:rPr>
              <a:t>then</a:t>
            </a:r>
            <a:r>
              <a:rPr lang="en-US" sz="3200" dirty="0"/>
              <a:t>((response) =&gt; 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this.setState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     books: </a:t>
            </a:r>
            <a:r>
              <a:rPr lang="en-US" sz="3200" dirty="0" err="1"/>
              <a:t>response.data</a:t>
            </a:r>
            <a:endParaRPr lang="en-US" sz="3200" dirty="0"/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})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	});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35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  </a:t>
            </a:r>
            <a:r>
              <a:rPr lang="en-US" sz="4400" b="1" i="1" dirty="0" err="1">
                <a:solidFill>
                  <a:srgbClr val="FFC000"/>
                </a:solidFill>
              </a:rPr>
              <a:t>this.setState</a:t>
            </a:r>
            <a:r>
              <a:rPr lang="en-US" sz="4400" b="1" i="1" dirty="0">
                <a:solidFill>
                  <a:srgbClr val="FFC000"/>
                </a:solidFill>
              </a:rPr>
              <a:t>( { </a:t>
            </a:r>
            <a:r>
              <a:rPr lang="mr-IN" sz="4400" b="1" i="1" dirty="0">
                <a:solidFill>
                  <a:srgbClr val="FFC000"/>
                </a:solidFill>
              </a:rPr>
              <a:t>…</a:t>
            </a:r>
            <a:r>
              <a:rPr lang="nl-NL" sz="4400" b="1" i="1" dirty="0">
                <a:solidFill>
                  <a:srgbClr val="FFC000"/>
                </a:solidFill>
              </a:rPr>
              <a:t> </a:t>
            </a:r>
            <a:r>
              <a:rPr lang="en-US" sz="4400" b="1" i="1" dirty="0">
                <a:solidFill>
                  <a:srgbClr val="FFC00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8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/>
              <a:t>BookSearchComponent</a:t>
            </a:r>
            <a:endParaRPr lang="en-US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1828" y="2412999"/>
            <a:ext cx="11099799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export </a:t>
            </a:r>
            <a:r>
              <a:rPr lang="en-US" sz="2000" dirty="0">
                <a:solidFill>
                  <a:srgbClr val="FFC000"/>
                </a:solidFill>
              </a:rPr>
              <a:t>class </a:t>
            </a:r>
            <a:r>
              <a:rPr lang="en-US" sz="2000" b="1" dirty="0" err="1"/>
              <a:t>BookSearch</a:t>
            </a:r>
            <a:r>
              <a:rPr lang="en-US" sz="2000" dirty="0"/>
              <a:t> 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625475" lvl="1" indent="0">
              <a:spcBef>
                <a:spcPts val="600"/>
              </a:spcBef>
              <a:buNone/>
            </a:pPr>
            <a:br>
              <a:rPr lang="en-US" sz="2000" dirty="0"/>
            </a:br>
            <a:r>
              <a:rPr lang="en-US" sz="2000" dirty="0"/>
              <a:t>constructor(props)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	super(props);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 err="1">
                <a:solidFill>
                  <a:srgbClr val="92D050"/>
                </a:solidFill>
              </a:rPr>
              <a:t>this.state</a:t>
            </a:r>
            <a:r>
              <a:rPr lang="en-US" sz="2000" b="1" dirty="0">
                <a:solidFill>
                  <a:srgbClr val="92D050"/>
                </a:solidFill>
              </a:rPr>
              <a:t> =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		books: [ ],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>
                <a:solidFill>
                  <a:srgbClr val="92D050"/>
                </a:solidFill>
              </a:rPr>
              <a:t>}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625475" lvl="1" indent="0">
              <a:spcBef>
                <a:spcPts val="600"/>
              </a:spcBef>
              <a:buNone/>
            </a:pPr>
            <a:br>
              <a:rPr lang="en-US" sz="2000" dirty="0"/>
            </a:br>
            <a:r>
              <a:rPr lang="en-US" sz="2000" dirty="0"/>
              <a:t>search = (</a:t>
            </a:r>
            <a:r>
              <a:rPr lang="en-US" sz="2000" b="1" dirty="0">
                <a:solidFill>
                  <a:srgbClr val="EEE400"/>
                </a:solidFill>
              </a:rPr>
              <a:t>event</a:t>
            </a:r>
            <a:r>
              <a:rPr lang="en-US" sz="2000" dirty="0"/>
              <a:t>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400" b="1" dirty="0" err="1">
                <a:solidFill>
                  <a:srgbClr val="92D050"/>
                </a:solidFill>
              </a:rPr>
              <a:t>axios.get</a:t>
            </a:r>
            <a:r>
              <a:rPr lang="en-US" sz="2000" dirty="0">
                <a:solidFill>
                  <a:srgbClr val="92D050"/>
                </a:solidFill>
              </a:rPr>
              <a:t>(</a:t>
            </a:r>
            <a:r>
              <a:rPr lang="en-US" sz="2000" dirty="0">
                <a:solidFill>
                  <a:srgbClr val="00B050"/>
                </a:solidFill>
              </a:rPr>
              <a:t>"http://localhost:5000/books/?q="</a:t>
            </a:r>
            <a:r>
              <a:rPr lang="en-US" sz="2000" dirty="0"/>
              <a:t> + </a:t>
            </a:r>
            <a:r>
              <a:rPr lang="en-US" sz="2000" b="1" dirty="0" err="1">
                <a:solidFill>
                  <a:srgbClr val="EEE400"/>
                </a:solidFill>
              </a:rPr>
              <a:t>event.target.value</a:t>
            </a:r>
            <a:r>
              <a:rPr lang="en-US" sz="2000" dirty="0">
                <a:solidFill>
                  <a:srgbClr val="92D050"/>
                </a:solidFill>
              </a:rPr>
              <a:t>)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           .</a:t>
            </a:r>
            <a:r>
              <a:rPr lang="en-US" sz="2000" b="1" dirty="0">
                <a:solidFill>
                  <a:srgbClr val="FFFF00"/>
                </a:solidFill>
              </a:rPr>
              <a:t>then</a:t>
            </a:r>
            <a:r>
              <a:rPr lang="en-US" sz="2000" dirty="0"/>
              <a:t>((response)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		</a:t>
            </a:r>
            <a:r>
              <a:rPr lang="en-US" sz="2400" b="1" dirty="0" err="1">
                <a:solidFill>
                  <a:srgbClr val="92D050"/>
                </a:solidFill>
              </a:rPr>
              <a:t>this.setState</a:t>
            </a:r>
            <a:r>
              <a:rPr lang="en-US" sz="2400" b="1" dirty="0">
                <a:solidFill>
                  <a:srgbClr val="92D050"/>
                </a:solidFill>
              </a:rPr>
              <a:t>({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		     books: </a:t>
            </a:r>
            <a:r>
              <a:rPr lang="en-US" sz="2000" dirty="0" err="1"/>
              <a:t>response.data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		</a:t>
            </a:r>
            <a:r>
              <a:rPr lang="en-US" sz="2000" b="1" dirty="0">
                <a:solidFill>
                  <a:srgbClr val="92D050"/>
                </a:solidFill>
              </a:rPr>
              <a:t>})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	}); 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70811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Axios</a:t>
            </a:r>
            <a:r>
              <a:rPr lang="en-US" dirty="0"/>
              <a:t> Syntax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898086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3200" b="1" dirty="0" err="1">
                <a:solidFill>
                  <a:srgbClr val="92D050"/>
                </a:solidFill>
              </a:rPr>
              <a:t>axios.get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00B050"/>
                </a:solidFill>
              </a:rPr>
              <a:t>"http://localhost:5000/books/?q="</a:t>
            </a:r>
            <a:r>
              <a:rPr lang="en-US" sz="3200" dirty="0"/>
              <a:t> + </a:t>
            </a:r>
            <a:r>
              <a:rPr lang="en-US" sz="3200" b="1" dirty="0" err="1">
                <a:solidFill>
                  <a:srgbClr val="EEE400"/>
                </a:solidFill>
              </a:rPr>
              <a:t>searchTerm</a:t>
            </a:r>
            <a:r>
              <a:rPr lang="en-US" sz="3200" dirty="0"/>
              <a:t>)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           .</a:t>
            </a:r>
            <a:r>
              <a:rPr lang="en-US" sz="3200" b="1" dirty="0">
                <a:solidFill>
                  <a:srgbClr val="FFFF00"/>
                </a:solidFill>
              </a:rPr>
              <a:t>then</a:t>
            </a:r>
            <a:r>
              <a:rPr lang="en-US" sz="3200" dirty="0"/>
              <a:t>((response) =&gt; 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this.setState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     books: </a:t>
            </a:r>
            <a:r>
              <a:rPr lang="en-US" sz="3200" dirty="0" err="1"/>
              <a:t>response.data</a:t>
            </a:r>
            <a:endParaRPr lang="en-US" sz="3200" dirty="0"/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})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	});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62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  </a:t>
            </a:r>
            <a:r>
              <a:rPr lang="en-US" sz="4400" b="1" i="1" dirty="0" err="1">
                <a:solidFill>
                  <a:srgbClr val="FFC000"/>
                </a:solidFill>
              </a:rPr>
              <a:t>this.setState</a:t>
            </a:r>
            <a:r>
              <a:rPr lang="en-US" sz="4400" b="1" i="1" dirty="0">
                <a:solidFill>
                  <a:srgbClr val="FFC000"/>
                </a:solidFill>
              </a:rPr>
              <a:t>( { </a:t>
            </a:r>
            <a:r>
              <a:rPr lang="mr-IN" sz="4400" b="1" i="1" dirty="0">
                <a:solidFill>
                  <a:srgbClr val="FFC000"/>
                </a:solidFill>
              </a:rPr>
              <a:t>…</a:t>
            </a:r>
            <a:r>
              <a:rPr lang="nl-NL" sz="4400" b="1" i="1" dirty="0">
                <a:solidFill>
                  <a:srgbClr val="FFC000"/>
                </a:solidFill>
              </a:rPr>
              <a:t> </a:t>
            </a:r>
            <a:r>
              <a:rPr lang="en-US" sz="4400" b="1" i="1" dirty="0">
                <a:solidFill>
                  <a:srgbClr val="FFC00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literals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590800"/>
            <a:ext cx="11724640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let </a:t>
            </a:r>
            <a:r>
              <a:rPr lang="en-US" dirty="0" err="1"/>
              <a:t>url</a:t>
            </a:r>
            <a:r>
              <a:rPr lang="en-US" dirty="0"/>
              <a:t> = 'http://localhost:3000/</a:t>
            </a:r>
            <a:r>
              <a:rPr lang="en-US" dirty="0" err="1"/>
              <a:t>api</a:t>
            </a:r>
            <a:r>
              <a:rPr lang="en-US" dirty="0"/>
              <a:t>/messages/' + id</a:t>
            </a:r>
          </a:p>
          <a:p>
            <a:pPr marL="180975" indent="0">
              <a:buNone/>
            </a:pPr>
            <a:r>
              <a:rPr lang="en-US" dirty="0"/>
              <a:t>let </a:t>
            </a:r>
            <a:r>
              <a:rPr lang="en-US" dirty="0" err="1"/>
              <a:t>url</a:t>
            </a:r>
            <a:r>
              <a:rPr lang="en-US" dirty="0"/>
              <a:t> =</a:t>
            </a:r>
            <a:r>
              <a:rPr lang="en-US" b="1" dirty="0">
                <a:solidFill>
                  <a:srgbClr val="FFFF00"/>
                </a:solidFill>
              </a:rPr>
              <a:t> `</a:t>
            </a:r>
            <a:r>
              <a:rPr lang="en-US" dirty="0"/>
              <a:t>http://localhost:3000/</a:t>
            </a:r>
            <a:r>
              <a:rPr lang="en-US" dirty="0" err="1"/>
              <a:t>api</a:t>
            </a:r>
            <a:r>
              <a:rPr lang="en-US" dirty="0"/>
              <a:t>/messages</a:t>
            </a:r>
            <a:r>
              <a:rPr lang="en-US" dirty="0">
                <a:solidFill>
                  <a:srgbClr val="00B050"/>
                </a:solidFill>
              </a:rPr>
              <a:t>/${id}</a:t>
            </a:r>
            <a:r>
              <a:rPr lang="en-US" sz="4000" b="1" dirty="0">
                <a:solidFill>
                  <a:srgbClr val="FFFF00"/>
                </a:solidFill>
              </a:rPr>
              <a:t>`</a:t>
            </a:r>
          </a:p>
          <a:p>
            <a:pPr marL="180975" indent="0">
              <a:buNone/>
            </a:pP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9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>
                <a:solidFill>
                  <a:schemeClr val="bg1"/>
                </a:solidFill>
              </a:rPr>
              <a:t>BooksComponent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800"/>
            <a:ext cx="11099799" cy="66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69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524635" cy="2158999"/>
          </a:xfrm>
        </p:spPr>
        <p:txBody>
          <a:bodyPr/>
          <a:lstStyle/>
          <a:p>
            <a:r>
              <a:rPr lang="nl-NL" b="1" dirty="0" err="1">
                <a:solidFill>
                  <a:schemeClr val="bg1"/>
                </a:solidFill>
              </a:rPr>
              <a:t>BookDetailComponent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799"/>
            <a:ext cx="11099799" cy="66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78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472" y="254000"/>
            <a:ext cx="11382828" cy="2158999"/>
          </a:xfrm>
        </p:spPr>
        <p:txBody>
          <a:bodyPr/>
          <a:lstStyle/>
          <a:p>
            <a:r>
              <a:rPr lang="nl-NL" b="1" dirty="0" err="1">
                <a:solidFill>
                  <a:schemeClr val="bg1"/>
                </a:solidFill>
              </a:rPr>
              <a:t>BookDetailComponent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 err="1">
                <a:solidFill>
                  <a:srgbClr val="92D050"/>
                </a:solidFill>
              </a:rPr>
              <a:t>BookDetail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    constructor(props) {}</a:t>
            </a:r>
          </a:p>
          <a:p>
            <a:pPr marL="180975" indent="0">
              <a:spcBef>
                <a:spcPts val="1200"/>
              </a:spcBef>
              <a:buNone/>
            </a:pPr>
            <a:br>
              <a:rPr lang="en-US" sz="2000" dirty="0"/>
            </a:br>
            <a:r>
              <a:rPr lang="en-US" sz="2000" dirty="0"/>
              <a:t>     </a:t>
            </a:r>
            <a:r>
              <a:rPr lang="en-US" sz="2000" dirty="0" err="1"/>
              <a:t>componentDidMount</a:t>
            </a:r>
            <a:r>
              <a:rPr lang="en-US" sz="2000" dirty="0"/>
              <a:t>(){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</a:t>
            </a:r>
            <a:r>
              <a:rPr lang="en-US" sz="2000" dirty="0" err="1"/>
              <a:t>this.fetchBook</a:t>
            </a:r>
            <a:r>
              <a:rPr lang="en-US" sz="2000" dirty="0"/>
              <a:t>(</a:t>
            </a:r>
            <a:r>
              <a:rPr lang="en-US" sz="2000" dirty="0" err="1">
                <a:solidFill>
                  <a:srgbClr val="FFC000"/>
                </a:solidFill>
              </a:rPr>
              <a:t>this.props.match.params.</a:t>
            </a:r>
            <a:r>
              <a:rPr lang="en-US" sz="2800" dirty="0" err="1">
                <a:solidFill>
                  <a:srgbClr val="FF0000"/>
                </a:solidFill>
              </a:rPr>
              <a:t>id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      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}{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----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>
                <a:solidFill>
                  <a:srgbClr val="FFFF00"/>
                </a:solidFill>
              </a:rPr>
              <a:t>App.js</a:t>
            </a:r>
            <a:endParaRPr lang="en-US" sz="2000" dirty="0">
              <a:solidFill>
                <a:srgbClr val="FFFF00"/>
              </a:solidFill>
            </a:endParaRP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>
                <a:solidFill>
                  <a:srgbClr val="FFC000"/>
                </a:solidFill>
              </a:rPr>
              <a:t>     &lt;Route path</a:t>
            </a:r>
            <a:r>
              <a:rPr lang="en-US" sz="2000" b="1" dirty="0">
                <a:solidFill>
                  <a:srgbClr val="FF0000"/>
                </a:solidFill>
              </a:rPr>
              <a:t>="/detail/:</a:t>
            </a:r>
            <a:r>
              <a:rPr lang="en-US" sz="2800" b="1" dirty="0">
                <a:solidFill>
                  <a:srgbClr val="FF0000"/>
                </a:solidFill>
              </a:rPr>
              <a:t>id</a:t>
            </a:r>
            <a:r>
              <a:rPr lang="en-US" sz="2000" dirty="0">
                <a:solidFill>
                  <a:srgbClr val="FFC000"/>
                </a:solidFill>
              </a:rPr>
              <a:t>" component={ </a:t>
            </a:r>
            <a:r>
              <a:rPr lang="en-US" sz="2000" dirty="0" err="1">
                <a:solidFill>
                  <a:srgbClr val="92D050"/>
                </a:solidFill>
              </a:rPr>
              <a:t>BookDetail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>
                <a:solidFill>
                  <a:srgbClr val="FFC000"/>
                </a:solidFill>
              </a:rPr>
              <a:t>} /&gt;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1847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400" dirty="0" err="1">
                <a:solidFill>
                  <a:srgbClr val="FFFF00"/>
                </a:solidFill>
              </a:rPr>
              <a:t>git</a:t>
            </a:r>
            <a:r>
              <a:rPr lang="en-US" sz="2400" dirty="0">
                <a:solidFill>
                  <a:srgbClr val="FFFF00"/>
                </a:solidFill>
              </a:rPr>
              <a:t>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angular.git</a:t>
            </a:r>
            <a:r>
              <a:rPr lang="en-US" sz="2400" dirty="0"/>
              <a:t> 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</a:t>
            </a:r>
            <a:r>
              <a:rPr lang="en-US" sz="3200" dirty="0"/>
              <a:t>./react-app 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yarn start 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# 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484001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Unmounting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componentWillMount()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componentDidMount()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install?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/>
              <a:t>Install </a:t>
            </a:r>
            <a:r>
              <a:rPr lang="en-US" dirty="0" err="1">
                <a:solidFill>
                  <a:srgbClr val="FFFF00"/>
                </a:solidFill>
              </a:rPr>
              <a:t>git</a:t>
            </a:r>
            <a:endParaRPr lang="en-US" dirty="0">
              <a:solidFill>
                <a:srgbClr val="FFFF00"/>
              </a:solidFill>
            </a:endParaRPr>
          </a:p>
          <a:p>
            <a:pPr marL="625475" lvl="1" indent="0">
              <a:buNone/>
            </a:pPr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node</a:t>
            </a:r>
          </a:p>
          <a:p>
            <a:pPr marL="625475" lvl="1" indent="0">
              <a:buNone/>
            </a:pPr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yarn</a:t>
            </a: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componentWillReceiveProps()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shouldComponentUpdate()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componentDidUpdate()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componentWillUnmount()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 </a:t>
            </a:r>
          </a:p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       yarn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yarn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# 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>
                <a:solidFill>
                  <a:srgbClr val="92D050"/>
                </a:solidFill>
              </a:rPr>
              <a:t>elcome</a:t>
            </a:r>
            <a:r>
              <a:rPr lang="en-US" sz="2800" dirty="0"/>
              <a:t> {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92D050"/>
                </a:solidFill>
              </a:rPr>
              <a:t>&lt;</a:t>
            </a:r>
            <a:r>
              <a:rPr lang="en-US" sz="32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>
                <a:solidFill>
                  <a:srgbClr val="92D05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3128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>
                <a:solidFill>
                  <a:srgbClr val="92D05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92D050"/>
                </a:solidFill>
              </a:rPr>
              <a:t>&lt;</a:t>
            </a:r>
            <a:r>
              <a:rPr lang="en-US" sz="32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>
                <a:solidFill>
                  <a:srgbClr val="92D05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4670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>
                <a:solidFill>
                  <a:srgbClr val="92D05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	</a:t>
            </a:r>
            <a:r>
              <a:rPr lang="en-US" sz="2800" dirty="0">
                <a:solidFill>
                  <a:srgbClr val="92D050"/>
                </a:solidFill>
              </a:rPr>
              <a:t>return</a:t>
            </a:r>
            <a:r>
              <a:rPr lang="en-US" sz="2800" dirty="0"/>
              <a:t> &lt;div&gt;Hello </a:t>
            </a:r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this.props.name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}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&lt;/div&gt;; </a:t>
            </a:r>
            <a:r>
              <a:rPr lang="en-US" sz="3600" b="1" i="1" dirty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>
              <a:solidFill>
                <a:srgbClr val="FFC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92D050"/>
                </a:solidFill>
              </a:rPr>
              <a:t>&lt;</a:t>
            </a:r>
            <a:r>
              <a:rPr lang="en-US" sz="32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>
                <a:solidFill>
                  <a:srgbClr val="92D050"/>
                </a:solidFill>
              </a:rPr>
              <a:t>elcome name="Sara"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150298"/>
              </p:ext>
            </p:extLst>
          </p:nvPr>
        </p:nvGraphicFramePr>
        <p:xfrm>
          <a:off x="1530158" y="8328760"/>
          <a:ext cx="327737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078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Get properties from parent component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C000"/>
                </a:solidFill>
              </a:rPr>
              <a:t>this.state</a:t>
            </a:r>
            <a:endParaRPr lang="en-US" dirty="0">
              <a:solidFill>
                <a:srgbClr val="FFC000"/>
              </a:solidFill>
            </a:endParaRPr>
          </a:p>
          <a:p>
            <a:pPr marL="914400" lvl="1" indent="-228600">
              <a:spcBef>
                <a:spcPts val="0"/>
              </a:spcBef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	return &lt;h1&gt;Hello, </a:t>
            </a:r>
            <a:r>
              <a:rPr lang="en-US" sz="2000" b="1" dirty="0">
                <a:solidFill>
                  <a:srgbClr val="FFFF00"/>
                </a:solidFill>
              </a:rPr>
              <a:t>{ </a:t>
            </a:r>
            <a:r>
              <a:rPr lang="en-US" sz="2000" b="1" dirty="0" err="1">
                <a:solidFill>
                  <a:srgbClr val="FFFF00"/>
                </a:solidFill>
              </a:rPr>
              <a:t>this.props.name</a:t>
            </a:r>
            <a:r>
              <a:rPr lang="en-US" sz="2000" b="1" dirty="0">
                <a:solidFill>
                  <a:srgbClr val="FFFF00"/>
                </a:solidFill>
              </a:rPr>
              <a:t> 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class </a:t>
            </a:r>
            <a:r>
              <a:rPr lang="en-US" sz="2000" b="1" dirty="0">
                <a:solidFill>
                  <a:srgbClr val="FFC000"/>
                </a:solidFill>
              </a:rPr>
              <a:t>App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  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	return 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		 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name="Sarah"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name=”Ellis"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name=”Maria"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		&lt;/div&gt;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>
                <a:solidFill>
                  <a:srgbClr val="FFC000"/>
                </a:solidFill>
              </a:rPr>
              <a:t>&lt;App /&gt;, </a:t>
            </a:r>
            <a:r>
              <a:rPr lang="en-US" sz="2000" dirty="0" err="1"/>
              <a:t>document.getElementById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C000"/>
                </a:solidFill>
              </a:rPr>
              <a:t>'root</a:t>
            </a:r>
            <a:r>
              <a:rPr lang="en-US" sz="2000" dirty="0"/>
              <a:t>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7659</TotalTime>
  <Words>675</Words>
  <Application>Microsoft Macintosh PowerPoint</Application>
  <PresentationFormat>Custom</PresentationFormat>
  <Paragraphs>356</Paragraphs>
  <Slides>32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Andale Mono</vt:lpstr>
      <vt:lpstr>Arial</vt:lpstr>
      <vt:lpstr>Consolas</vt:lpstr>
      <vt:lpstr>Helvetica Neue</vt:lpstr>
      <vt:lpstr>Wingdings</vt:lpstr>
      <vt:lpstr>Black</vt:lpstr>
      <vt:lpstr>PowerPoint Presentation</vt:lpstr>
      <vt:lpstr>PowerPoint Presentation</vt:lpstr>
      <vt:lpstr>What to install?</vt:lpstr>
      <vt:lpstr> Github workshop!</vt:lpstr>
      <vt:lpstr>Syntax Component</vt:lpstr>
      <vt:lpstr>Syntax Component</vt:lpstr>
      <vt:lpstr>Syntax Component</vt:lpstr>
      <vt:lpstr>Component: class</vt:lpstr>
      <vt:lpstr>PowerPoint Presentation</vt:lpstr>
      <vt:lpstr>this.props</vt:lpstr>
      <vt:lpstr>BookSearch and DashBoard</vt:lpstr>
      <vt:lpstr>Component based</vt:lpstr>
      <vt:lpstr>Component based</vt:lpstr>
      <vt:lpstr>Async Programming</vt:lpstr>
      <vt:lpstr>Axios Syntax</vt:lpstr>
      <vt:lpstr>DashBoardComponent</vt:lpstr>
      <vt:lpstr>DashBoardComponent</vt:lpstr>
      <vt:lpstr>Axios Syntax</vt:lpstr>
      <vt:lpstr>this.setState()</vt:lpstr>
      <vt:lpstr>BookSearchComponent</vt:lpstr>
      <vt:lpstr>Axios Syntax</vt:lpstr>
      <vt:lpstr>this.setState()</vt:lpstr>
      <vt:lpstr>Template literals</vt:lpstr>
      <vt:lpstr>BooksComponent</vt:lpstr>
      <vt:lpstr>BookDetailComponent</vt:lpstr>
      <vt:lpstr>BookDetailComponent</vt:lpstr>
      <vt:lpstr> Github workshop!</vt:lpstr>
      <vt:lpstr>Component: lifecycles</vt:lpstr>
      <vt:lpstr>Component: lifecycles</vt:lpstr>
      <vt:lpstr>Component: lifecycles</vt:lpstr>
      <vt:lpstr>Component: lifecycles</vt:lpstr>
      <vt:lpstr>Additional information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140</cp:revision>
  <dcterms:modified xsi:type="dcterms:W3CDTF">2018-11-27T05:40:43Z</dcterms:modified>
</cp:coreProperties>
</file>